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0" r:id="rId1"/>
  </p:sldMasterIdLst>
  <p:notesMasterIdLst>
    <p:notesMasterId r:id="rId9"/>
  </p:notesMasterIdLst>
  <p:handoutMasterIdLst>
    <p:handoutMasterId r:id="rId10"/>
  </p:handoutMasterIdLst>
  <p:sldIdLst>
    <p:sldId id="457" r:id="rId2"/>
    <p:sldId id="444" r:id="rId3"/>
    <p:sldId id="458" r:id="rId4"/>
    <p:sldId id="460" r:id="rId5"/>
    <p:sldId id="461" r:id="rId6"/>
    <p:sldId id="462" r:id="rId7"/>
    <p:sldId id="443" r:id="rId8"/>
  </p:sldIdLst>
  <p:sldSz cx="9144000" cy="6858000" type="screen4x3"/>
  <p:notesSz cx="7315200" cy="96012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4000" kern="1200">
        <a:solidFill>
          <a:schemeClr val="tx2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C0123"/>
    <a:srgbClr val="00CC00"/>
    <a:srgbClr val="E60922"/>
    <a:srgbClr val="0000FF"/>
    <a:srgbClr val="CC0099"/>
    <a:srgbClr val="339966"/>
    <a:srgbClr val="D80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8255" autoAdjust="0"/>
  </p:normalViewPr>
  <p:slideViewPr>
    <p:cSldViewPr snapToGrid="0" snapToObjects="1">
      <p:cViewPr varScale="1">
        <p:scale>
          <a:sx n="103" d="100"/>
          <a:sy n="103" d="100"/>
        </p:scale>
        <p:origin x="20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7140C16E-0D20-4E38-8B35-82CC8CE99A99}" type="datetimeFigureOut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Unicode MS" panose="020B0604020202020204" pitchFamily="34" charset="-128"/>
              </a:defRPr>
            </a:lvl1pPr>
          </a:lstStyle>
          <a:p>
            <a:pPr>
              <a:defRPr/>
            </a:pPr>
            <a:fld id="{5C357C9D-7C27-4040-8414-B7A9ED1115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54220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07D41ED6-1750-4E84-9ABC-D2AC93B8D39D}" type="datetimeFigureOut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 Unicode MS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Unicode MS" panose="020B0604020202020204" pitchFamily="34" charset="-128"/>
              </a:defRPr>
            </a:lvl1pPr>
          </a:lstStyle>
          <a:p>
            <a:pPr>
              <a:defRPr/>
            </a:pPr>
            <a:fld id="{7C779D73-6507-4876-A8D5-47A7FB5FDCC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1746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520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8831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90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1151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2341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2650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2" name="Segnaposto numero diapositiva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B3BBC-3F5E-4BBA-A9A0-CB4985E428E3}" type="slidenum">
              <a:rPr lang="it-IT" altLang="it-IT">
                <a:solidFill>
                  <a:schemeClr val="tx2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it-IT" altLang="it-IT">
              <a:solidFill>
                <a:schemeClr val="tx2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632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5D7D2-CC63-4E14-B96B-9A3ED669F6E5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A54A-F163-4F81-ADE1-2C29293ECEA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8959825"/>
      </p:ext>
    </p:extLst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885D0-5EBA-49CD-8914-9A04D9E78AA0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85597-72EC-4158-92C5-540CA4745C1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8105604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6E572-4B3D-459D-AC80-ACFE144E5396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24033-FF57-420B-9F36-B389E086777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9196819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CD3E7-85DC-48C7-9E39-B8099566B9ED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EE459-5EF3-4E09-BAF6-7BDE0A1FE8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942255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B7368-83CE-451B-9EA5-B9F5E5C33C89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5B3C1-3E12-42E8-A524-4167D62DF4F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77280671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62625-8442-4924-AF04-4F707121EF3D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FEC9-F907-4FAE-8010-FF25CC7D46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6942852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C24B4-4D77-4F4D-B9DD-15CABE87A6F9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E079C-AD34-470D-BD1C-17803C4C741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7957295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3B7D8-CB66-41DD-B856-BDE21B649E5B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1592E-111E-42DE-B373-707DAA58B4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2815188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3E0D9-F4B7-4BA3-9926-AFA3799F1698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9C67E-8D00-4332-823C-EAEAAF2489D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3366144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F68D5-79DD-4D2D-A446-5544DBA71E85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C210C-4793-40D8-A3F0-75FBDCAF43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31253506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Trascinare l'immagine su un segnaposto o fare clic sull'icona per aggiungerla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A194D-6A02-4D7D-A87E-BABBAE6FCC2E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8E99C-224F-45E8-B7AB-B23834BEF8D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4244927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  <a:cs typeface="+mn-cs"/>
              </a:defRPr>
            </a:lvl1pPr>
          </a:lstStyle>
          <a:p>
            <a:pPr>
              <a:defRPr/>
            </a:pPr>
            <a:fld id="{F9E4139F-6FE6-4075-8896-A53B6CB8B013}" type="datetime1">
              <a:rPr lang="it-IT"/>
              <a:pPr>
                <a:defRPr/>
              </a:pPr>
              <a:t>26/03/2015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www.energifera.com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 Unicode MS" panose="020B0604020202020204" pitchFamily="34" charset="-128"/>
              </a:defRPr>
            </a:lvl1pPr>
          </a:lstStyle>
          <a:p>
            <a:pPr>
              <a:defRPr/>
            </a:pPr>
            <a:fld id="{A4A0B7FA-E0E4-4A9A-A5F1-001EAE033B9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d"/>
  </p:transition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Focus Full-Service</a:t>
            </a: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magin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19" y="1220788"/>
            <a:ext cx="7782719" cy="517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83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Introduzione</a:t>
            </a:r>
            <a:endParaRPr lang="it-IT" altLang="it-IT" sz="28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790575" y="1335117"/>
            <a:ext cx="780732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800" dirty="0" smtClean="0"/>
              <a:t>Necessità </a:t>
            </a:r>
            <a:r>
              <a:rPr lang="it-IT" sz="2800" dirty="0"/>
              <a:t>di manutenzione </a:t>
            </a:r>
            <a:r>
              <a:rPr lang="it-IT" sz="2800" dirty="0" smtClean="0"/>
              <a:t>ordinaria e straordinaria.</a:t>
            </a:r>
            <a:endParaRPr lang="it-I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800" dirty="0" smtClean="0"/>
              <a:t>Scelta </a:t>
            </a:r>
            <a:r>
              <a:rPr lang="it-IT" sz="2800" dirty="0"/>
              <a:t>del luogo di installazione </a:t>
            </a:r>
            <a:r>
              <a:rPr lang="it-IT" sz="2800" dirty="0" smtClean="0"/>
              <a:t>(zone </a:t>
            </a:r>
            <a:r>
              <a:rPr lang="it-IT" sz="2800" dirty="0"/>
              <a:t>di </a:t>
            </a:r>
            <a:r>
              <a:rPr lang="it-IT" sz="2800" dirty="0" smtClean="0"/>
              <a:t>rispetto, accessibilità).</a:t>
            </a:r>
            <a:endParaRPr lang="it-IT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800" dirty="0" smtClean="0"/>
              <a:t>Manutenibilità come </a:t>
            </a:r>
            <a:r>
              <a:rPr lang="it-IT" sz="2800" dirty="0"/>
              <a:t>criterio informatore del </a:t>
            </a:r>
            <a:r>
              <a:rPr lang="it-IT" sz="2800" dirty="0" smtClean="0"/>
              <a:t>progetto (macchine ed impianti).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it-IT" sz="2800" dirty="0"/>
          </a:p>
          <a:p>
            <a:pPr lvl="0"/>
            <a:r>
              <a:rPr lang="it-IT" sz="2800" dirty="0"/>
              <a:t> </a:t>
            </a:r>
            <a:r>
              <a:rPr lang="it-IT" sz="2800" dirty="0" smtClean="0"/>
              <a:t>   «Quello </a:t>
            </a:r>
            <a:r>
              <a:rPr lang="it-IT" sz="2800" dirty="0"/>
              <a:t>che non c’è non si </a:t>
            </a:r>
            <a:r>
              <a:rPr lang="it-IT" sz="2800" dirty="0" smtClean="0"/>
              <a:t>rompe» </a:t>
            </a:r>
            <a:r>
              <a:rPr lang="it-IT" sz="2800" dirty="0"/>
              <a:t>(Henry Ford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7796612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Vantaggi tecnici</a:t>
            </a:r>
            <a:endParaRPr lang="it-IT" altLang="it-IT" sz="28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790575" y="1335117"/>
            <a:ext cx="78073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/>
              <a:t>Conoscenza approfondita </a:t>
            </a:r>
            <a:r>
              <a:rPr lang="it-IT" sz="2800" dirty="0" smtClean="0"/>
              <a:t>delle macchine </a:t>
            </a:r>
            <a:r>
              <a:rPr lang="it-IT" sz="2800" dirty="0"/>
              <a:t>in qualità di progettisti e </a:t>
            </a:r>
            <a:r>
              <a:rPr lang="it-IT" sz="2800" dirty="0" smtClean="0"/>
              <a:t>costruttori.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Interfacciamento costante con Ufficio Tecnico</a:t>
            </a:r>
            <a:r>
              <a:rPr lang="it-IT" sz="2800" dirty="0" smtClean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Sfruttamento ottimale dei componenti in </a:t>
            </a:r>
            <a:r>
              <a:rPr lang="it-IT" sz="2800" dirty="0"/>
              <a:t>base </a:t>
            </a:r>
            <a:r>
              <a:rPr lang="it-IT" sz="2800" dirty="0" smtClean="0"/>
              <a:t>all’applicazione e all’esperienza acquisita.</a:t>
            </a:r>
            <a:endParaRPr lang="it-IT" sz="28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Assunzione </a:t>
            </a:r>
            <a:r>
              <a:rPr lang="it-IT" sz="2800" dirty="0"/>
              <a:t>piena responsabilità di tutti i componenti compresi nella </a:t>
            </a:r>
            <a:r>
              <a:rPr lang="it-IT" sz="2800" dirty="0" smtClean="0"/>
              <a:t>fornitura.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Collaudo </a:t>
            </a:r>
            <a:r>
              <a:rPr lang="it-IT" sz="2800" dirty="0"/>
              <a:t>in fabbrica </a:t>
            </a:r>
            <a:r>
              <a:rPr lang="it-IT" sz="2800" dirty="0" smtClean="0"/>
              <a:t>+ MIS (garanzia del funzionamento </a:t>
            </a:r>
            <a:r>
              <a:rPr lang="it-IT" sz="2800" dirty="0"/>
              <a:t>della </a:t>
            </a:r>
            <a:r>
              <a:rPr lang="it-IT" sz="2800" dirty="0" smtClean="0"/>
              <a:t>macchina + verifica in campo dell’installazione).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1939017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Rete assistenza e ricambi</a:t>
            </a: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790575" y="1335117"/>
            <a:ext cx="78073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Formazione ed aggiornamento continuo dei Centri Assistenza autorizzati.</a:t>
            </a: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Ricambi sempre pronti </a:t>
            </a:r>
            <a:r>
              <a:rPr lang="it-IT" sz="2800" dirty="0" smtClean="0"/>
              <a:t>nel magazzino centrale e nei magazzini dei centri assistenza.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 smtClean="0"/>
              <a:t>Fornitura diretta dei ricambi ai Centri Assistenza da parte di </a:t>
            </a:r>
            <a:r>
              <a:rPr lang="it-IT" sz="2800" dirty="0" err="1" smtClean="0"/>
              <a:t>Energifera</a:t>
            </a:r>
            <a:r>
              <a:rPr lang="it-IT" sz="2800" dirty="0" smtClean="0"/>
              <a:t>.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25210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Full Service</a:t>
            </a: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790575" y="1335117"/>
            <a:ext cx="780732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Servizio esclusivo </a:t>
            </a:r>
            <a:r>
              <a:rPr lang="it-IT" sz="2400" dirty="0" smtClean="0"/>
              <a:t>di Full </a:t>
            </a:r>
            <a:r>
              <a:rPr lang="it-IT" sz="2400" dirty="0" smtClean="0"/>
              <a:t>Service comprensivo di </a:t>
            </a:r>
            <a:r>
              <a:rPr lang="it-IT" sz="2400" dirty="0"/>
              <a:t>manutenzione </a:t>
            </a:r>
            <a:r>
              <a:rPr lang="it-IT" sz="2400" dirty="0" smtClean="0"/>
              <a:t>ordinaria, </a:t>
            </a:r>
            <a:r>
              <a:rPr lang="it-IT" sz="2400" dirty="0"/>
              <a:t>straordinaria, </a:t>
            </a:r>
            <a:r>
              <a:rPr lang="it-IT" sz="2400" dirty="0" smtClean="0"/>
              <a:t>consumabili e </a:t>
            </a:r>
            <a:r>
              <a:rPr lang="it-IT" sz="2400" b="1" dirty="0" err="1" smtClean="0">
                <a:solidFill>
                  <a:srgbClr val="FF0000"/>
                </a:solidFill>
              </a:rPr>
              <a:t>revamping</a:t>
            </a:r>
            <a:r>
              <a:rPr lang="it-IT" sz="2400" b="1" dirty="0" smtClean="0">
                <a:solidFill>
                  <a:srgbClr val="FF0000"/>
                </a:solidFill>
              </a:rPr>
              <a:t> del motore</a:t>
            </a:r>
            <a:r>
              <a:rPr lang="it-IT" sz="2400" dirty="0" smtClean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Estensione della garanzia per tutta la durata del contratto, su tutti i componenti della macchina.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Monitoraggio e </a:t>
            </a:r>
            <a:r>
              <a:rPr lang="it-IT" sz="2400" dirty="0" err="1" smtClean="0"/>
              <a:t>Telegestione</a:t>
            </a:r>
            <a:r>
              <a:rPr lang="it-IT" sz="2400" dirty="0" smtClean="0"/>
              <a:t> macchine.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Software proprietario.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Divisione Service qualificata.</a:t>
            </a:r>
            <a:endParaRPr lang="it-IT" sz="24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2400" dirty="0" smtClean="0"/>
              <a:t>Garanzia di costi certi, nessuna sorpresa per il Cliente: costo orario fisso per le sole ore di funzionamento del motore endotermico.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tx1"/>
              </a:solidFill>
            </a:endParaRPr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418179"/>
              </p:ext>
            </p:extLst>
          </p:nvPr>
        </p:nvGraphicFramePr>
        <p:xfrm>
          <a:off x="6019800" y="5465082"/>
          <a:ext cx="2286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Oggetto shell Packager" showAsIcon="1" r:id="rId5" imgW="2286360" imgH="685800" progId="Package">
                  <p:embed/>
                </p:oleObj>
              </mc:Choice>
              <mc:Fallback>
                <p:oleObj name="Oggetto shell Packager" showAsIcon="1" r:id="rId5" imgW="228636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19800" y="5465082"/>
                        <a:ext cx="22860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49491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Telecontrollo</a:t>
            </a: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7" y="1207567"/>
            <a:ext cx="6756932" cy="5067699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7220267" y="1349861"/>
            <a:ext cx="1327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 smtClean="0">
                <a:ln w="0"/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Dati</a:t>
            </a:r>
            <a:endParaRPr lang="it-IT" sz="5400" b="0" cap="none" spc="0" dirty="0">
              <a:ln w="0"/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178397" y="4190142"/>
            <a:ext cx="196560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800" b="0" cap="none" spc="0" dirty="0" smtClean="0">
                <a:ln w="0"/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Allarmi</a:t>
            </a:r>
            <a:endParaRPr lang="it-IT" sz="4800" b="0" cap="none" spc="0" dirty="0">
              <a:ln w="0"/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005369" y="3472314"/>
            <a:ext cx="17574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0" cap="none" spc="0" dirty="0" err="1" smtClean="0">
                <a:ln w="0"/>
                <a:solidFill>
                  <a:srgbClr val="FFC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Warnings</a:t>
            </a:r>
            <a:endParaRPr lang="it-IT" sz="3200" b="0" cap="none" spc="0" dirty="0">
              <a:ln w="0"/>
              <a:solidFill>
                <a:srgbClr val="FFC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985444" y="2875599"/>
            <a:ext cx="326911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200" b="0" cap="none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Programmazione</a:t>
            </a:r>
            <a:endParaRPr lang="it-IT" sz="3200" b="0" cap="none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741544" y="5389755"/>
            <a:ext cx="21114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0" cap="none" spc="0" dirty="0" smtClean="0">
                <a:ln w="0"/>
                <a:solidFill>
                  <a:srgbClr val="00206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Diagnostica</a:t>
            </a:r>
            <a:endParaRPr lang="it-IT" sz="3200" b="0" cap="none" spc="0" dirty="0">
              <a:ln w="0"/>
              <a:solidFill>
                <a:srgbClr val="00206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290850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olo 1"/>
          <p:cNvSpPr>
            <a:spLocks noGrp="1"/>
          </p:cNvSpPr>
          <p:nvPr>
            <p:ph type="title" idx="4294967295"/>
          </p:nvPr>
        </p:nvSpPr>
        <p:spPr>
          <a:xfrm>
            <a:off x="2152650" y="274638"/>
            <a:ext cx="6534150" cy="657225"/>
          </a:xfrm>
        </p:spPr>
        <p:txBody>
          <a:bodyPr/>
          <a:lstStyle/>
          <a:p>
            <a:pPr algn="r" eaLnBrk="1" hangingPunct="1"/>
            <a:r>
              <a:rPr lang="it-IT" altLang="it-IT" sz="2800" dirty="0" smtClean="0">
                <a:ea typeface="ＭＳ Ｐゴシック" panose="020B0600070205080204" pitchFamily="34" charset="-128"/>
              </a:rPr>
              <a:t>Focus Full-Service</a:t>
            </a:r>
          </a:p>
        </p:txBody>
      </p:sp>
      <p:sp>
        <p:nvSpPr>
          <p:cNvPr id="4" name="Segnaposto data 3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eaLnBrk="1" hangingPunct="1">
              <a:defRPr/>
            </a:pPr>
            <a:fld id="{C3047D5B-4639-D241-B251-D38A2064D672}" type="datetime1"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pPr eaLnBrk="1" hangingPunct="1">
                <a:defRPr/>
              </a:pPr>
              <a:t>26/03/2015</a:t>
            </a:fld>
            <a:endParaRPr lang="it-IT" sz="1200">
              <a:solidFill>
                <a:schemeClr val="tx1">
                  <a:tint val="75000"/>
                </a:schemeClr>
              </a:solidFill>
              <a:latin typeface="Arial Unicode MS" pitchFamily="34" charset="-128"/>
              <a:ea typeface="+mn-ea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hangingPunct="1">
              <a:defRPr/>
            </a:pPr>
            <a:r>
              <a:rPr lang="it-IT" sz="1200">
                <a:solidFill>
                  <a:schemeClr val="tx1">
                    <a:tint val="75000"/>
                  </a:schemeClr>
                </a:solidFill>
                <a:latin typeface="Arial Unicode MS" pitchFamily="34" charset="-128"/>
                <a:ea typeface="+mn-ea"/>
              </a:rPr>
              <a:t>www.energifera.com</a:t>
            </a:r>
          </a:p>
        </p:txBody>
      </p:sp>
      <p:sp>
        <p:nvSpPr>
          <p:cNvPr id="82949" name="Segnaposto numero diapositiva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3D331FB-8887-4EB3-AEA8-83F702A55A7B}" type="slidenum">
              <a:rPr lang="it-IT" altLang="it-IT" sz="1200">
                <a:solidFill>
                  <a:srgbClr val="898989"/>
                </a:solidFill>
                <a:latin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200">
              <a:solidFill>
                <a:srgbClr val="898989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82950" name="Immagine 6" descr="logoenergifera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166688"/>
            <a:ext cx="17557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ttore 1 18"/>
          <p:cNvCxnSpPr/>
          <p:nvPr/>
        </p:nvCxnSpPr>
        <p:spPr>
          <a:xfrm>
            <a:off x="293688" y="1076325"/>
            <a:ext cx="8393112" cy="0"/>
          </a:xfrm>
          <a:prstGeom prst="line">
            <a:avLst/>
          </a:prstGeom>
          <a:ln>
            <a:solidFill>
              <a:srgbClr val="E609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magin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928" y="1358900"/>
            <a:ext cx="6620631" cy="48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5902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1999</TotalTime>
  <Words>252</Words>
  <Application>Microsoft Office PowerPoint</Application>
  <PresentationFormat>Presentazione su schermo (4:3)</PresentationFormat>
  <Paragraphs>59</Paragraphs>
  <Slides>7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 Unicode MS</vt:lpstr>
      <vt:lpstr>ＭＳ Ｐゴシック</vt:lpstr>
      <vt:lpstr>Arial</vt:lpstr>
      <vt:lpstr>Calibri</vt:lpstr>
      <vt:lpstr>Default Theme</vt:lpstr>
      <vt:lpstr>Pacchetto</vt:lpstr>
      <vt:lpstr>Focus Full-Service</vt:lpstr>
      <vt:lpstr>Introduzione</vt:lpstr>
      <vt:lpstr>Vantaggi tecnici</vt:lpstr>
      <vt:lpstr>Rete assistenza e ricambi</vt:lpstr>
      <vt:lpstr>Full Service</vt:lpstr>
      <vt:lpstr>Telecontrollo</vt:lpstr>
      <vt:lpstr>Focus Full-Service</vt:lpstr>
    </vt:vector>
  </TitlesOfParts>
  <Manager/>
  <Company>Building energy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subject/>
  <dc:creator>Gian Luca Bandini</dc:creator>
  <cp:keywords/>
  <dc:description/>
  <cp:lastModifiedBy>Marco Barchetti</cp:lastModifiedBy>
  <cp:revision>183</cp:revision>
  <dcterms:created xsi:type="dcterms:W3CDTF">2014-01-22T10:31:57Z</dcterms:created>
  <dcterms:modified xsi:type="dcterms:W3CDTF">2015-03-26T07:56:05Z</dcterms:modified>
  <cp:category/>
</cp:coreProperties>
</file>